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64" r:id="rId5"/>
    <p:sldId id="266" r:id="rId6"/>
    <p:sldId id="267" r:id="rId7"/>
    <p:sldId id="268" r:id="rId8"/>
    <p:sldId id="260" r:id="rId9"/>
    <p:sldId id="269" r:id="rId10"/>
    <p:sldId id="262" r:id="rId11"/>
    <p:sldId id="270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B11C-5D4E-4E19-955D-73E89AA94324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D97F2-3875-403D-84D4-9E7243EC51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205B-73C1-4FAD-95EC-CAD930857023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20979-6256-45F2-8BFC-E4C60B294E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977E-B028-4B52-8DF0-7B91B2F0D93B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F46E8-52E9-4A8B-B34F-1C47489834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B970D-BDEE-46DB-A251-CB8986A34B31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9A068-13F4-482A-AB54-C16AEA9C4C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F0337-6154-4136-993A-CA057A9B3D3C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B23DF-5BA3-4011-8ED6-B12E133671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54D7-A601-4A5A-AC10-A5D8BE63C7F2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E71B-E1FE-4580-A1C9-2E631AB3D7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4ABB7-70E0-467E-AD70-1B7FEE613FF2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BA20A-FB05-4099-9158-3B14DA4CD6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67DF1-261C-45F1-8241-AE9086150088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9782-DD4F-4EF4-A690-5C36FB1F0A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BC1B-F6B2-4850-AE36-F002731D7AE2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9CA01-A874-4F4F-972E-4D869BEB9B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5481-E766-4557-8743-7B657A0E25DF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CC07B-0BCD-4D1F-AA25-7D8AB30E3E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56DFF-D836-4615-9F8A-C245CD68361D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C3820-82E1-413A-8A05-01B9A3D19E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0B6B01-5420-4710-A3EE-74F6F4499BFF}" type="datetimeFigureOut">
              <a:rPr lang="zh-CN" altLang="en-US"/>
              <a:pPr>
                <a:defRPr/>
              </a:pPr>
              <a:t>2016/11/11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891F4C-0055-466D-9399-8AC611EA95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2987675" y="188913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我会读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164147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克服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39975" y="1628775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椅子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35375" y="1641475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桌椅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76825" y="162877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床上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516688" y="162877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耐心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4213" y="270827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专心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68538" y="272097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亲吻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635375" y="2708275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惊喜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03800" y="2708275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惊讶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372225" y="2720975"/>
            <a:ext cx="1944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流利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4213" y="4160838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乖乖地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924300" y="4149725"/>
            <a:ext cx="2519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小心翼翼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11188" y="5097463"/>
            <a:ext cx="2665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libri" pitchFamily="34" charset="0"/>
              </a:rPr>
              <a:t>咧嘴一笑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36513" y="1065213"/>
            <a:ext cx="7200901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>
                <a:latin typeface="Calibri" pitchFamily="34" charset="0"/>
              </a:rPr>
              <a:t>1</a:t>
            </a:r>
            <a:r>
              <a:rPr lang="zh-CN" altLang="en-US" sz="4000" b="1">
                <a:latin typeface="Calibri" pitchFamily="34" charset="0"/>
              </a:rPr>
              <a:t>、雅克是一位怎样的孩子？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2060575"/>
            <a:ext cx="84597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关心父母，感恩父母，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做事认真的好孩子。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36513" y="3657600"/>
            <a:ext cx="8569326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2</a:t>
            </a:r>
            <a:r>
              <a:rPr lang="zh-CN" altLang="en-US" sz="4000" b="1">
                <a:latin typeface="Calibri" pitchFamily="34" charset="0"/>
              </a:rPr>
              <a:t>、  如果让你给爸爸妈妈一个惊喜，           你会做什么呢？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感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95500"/>
            <a:ext cx="3200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笑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4925" y="28575"/>
            <a:ext cx="9017000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2" descr="33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847249" y="3284984"/>
            <a:ext cx="51122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17</a:t>
            </a:r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、晚安，老爸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1520" y="1641475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dirty="0">
                <a:latin typeface="Calibri" pitchFamily="34" charset="0"/>
              </a:rPr>
              <a:t>   1</a:t>
            </a:r>
            <a:r>
              <a:rPr lang="zh-CN" altLang="en-US" sz="4000" b="1" dirty="0">
                <a:latin typeface="Calibri" pitchFamily="34" charset="0"/>
              </a:rPr>
              <a:t>、雅克给老爸的惊喜是什么呢？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2649538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dirty="0">
                <a:latin typeface="Calibri" pitchFamily="34" charset="0"/>
              </a:rPr>
              <a:t>2</a:t>
            </a:r>
            <a:r>
              <a:rPr lang="zh-CN" altLang="en-US" sz="4000" b="1" dirty="0" smtClean="0">
                <a:latin typeface="Calibri" pitchFamily="34" charset="0"/>
              </a:rPr>
              <a:t>、</a:t>
            </a:r>
            <a:r>
              <a:rPr lang="zh-CN" altLang="en-US" sz="4000" b="1" dirty="0" smtClean="0">
                <a:latin typeface="Calibri" pitchFamily="34" charset="0"/>
              </a:rPr>
              <a:t>他</a:t>
            </a:r>
            <a:r>
              <a:rPr lang="zh-CN" altLang="en-US" sz="4000" b="1" dirty="0" smtClean="0">
                <a:latin typeface="Calibri" pitchFamily="34" charset="0"/>
              </a:rPr>
              <a:t>是怎样给老爸讲故事的呢</a:t>
            </a:r>
            <a:r>
              <a:rPr lang="zh-CN" altLang="en-US" sz="4000" b="1" dirty="0" smtClean="0">
                <a:latin typeface="Calibri" pitchFamily="34" charset="0"/>
              </a:rPr>
              <a:t>？</a:t>
            </a:r>
            <a:endParaRPr lang="zh-CN" altLang="en-US" sz="4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椭圆 17"/>
          <p:cNvSpPr/>
          <p:nvPr/>
        </p:nvSpPr>
        <p:spPr>
          <a:xfrm>
            <a:off x="5435600" y="3213100"/>
            <a:ext cx="1296988" cy="6477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1989138"/>
            <a:ext cx="69834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1</a:t>
            </a:r>
            <a:r>
              <a:rPr lang="zh-CN" altLang="en-US" sz="4000" b="1">
                <a:latin typeface="Calibri" pitchFamily="34" charset="0"/>
              </a:rPr>
              <a:t>、    </a:t>
            </a:r>
            <a:r>
              <a:rPr lang="zh-CN" altLang="en-US" sz="3600" b="1">
                <a:latin typeface="楷体"/>
                <a:ea typeface="楷体"/>
                <a:cs typeface="楷体"/>
              </a:rPr>
              <a:t>每天晚上睡觉前，雅克都</a:t>
            </a:r>
            <a:endParaRPr lang="en-US" altLang="zh-CN" sz="3600" b="1">
              <a:latin typeface="楷体"/>
              <a:ea typeface="楷体"/>
              <a:cs typeface="楷体"/>
            </a:endParaRPr>
          </a:p>
          <a:p>
            <a:r>
              <a:rPr lang="zh-CN" altLang="en-US" sz="3600" b="1">
                <a:latin typeface="楷体"/>
                <a:ea typeface="楷体"/>
                <a:cs typeface="楷体"/>
              </a:rPr>
              <a:t>  要爸爸给他讲故事。但是今</a:t>
            </a:r>
            <a:endParaRPr lang="en-US" altLang="zh-CN" sz="3600" b="1">
              <a:latin typeface="楷体"/>
              <a:ea typeface="楷体"/>
              <a:cs typeface="楷体"/>
            </a:endParaRPr>
          </a:p>
          <a:p>
            <a:r>
              <a:rPr lang="zh-CN" altLang="en-US" sz="3600" b="1">
                <a:latin typeface="楷体"/>
                <a:ea typeface="楷体"/>
                <a:cs typeface="楷体"/>
              </a:rPr>
              <a:t>  天</a:t>
            </a:r>
            <a:r>
              <a:rPr lang="en-US" altLang="zh-CN" sz="3600" b="1">
                <a:latin typeface="楷体"/>
                <a:ea typeface="楷体"/>
                <a:cs typeface="楷体"/>
              </a:rPr>
              <a:t>,</a:t>
            </a:r>
            <a:r>
              <a:rPr lang="zh-CN" altLang="en-US" sz="3600" b="1">
                <a:latin typeface="楷体"/>
                <a:ea typeface="楷体"/>
                <a:cs typeface="楷体"/>
              </a:rPr>
              <a:t>雅克要给爸爸一个惊喜。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331913" y="2636838"/>
            <a:ext cx="5616575" cy="576262"/>
            <a:chOff x="539552" y="1700808"/>
            <a:chExt cx="5616624" cy="576064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044381" y="1700808"/>
              <a:ext cx="511179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539552" y="2276872"/>
              <a:ext cx="3816383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/>
        </p:nvCxnSpPr>
        <p:spPr>
          <a:xfrm>
            <a:off x="2124075" y="3860800"/>
            <a:ext cx="47513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0" name="TextBox 18"/>
          <p:cNvSpPr txBox="1">
            <a:spLocks noChangeArrowheads="1"/>
          </p:cNvSpPr>
          <p:nvPr/>
        </p:nvSpPr>
        <p:spPr bwMode="auto">
          <a:xfrm>
            <a:off x="971550" y="5013325"/>
            <a:ext cx="3887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Calibri" pitchFamily="34" charset="0"/>
              </a:rPr>
              <a:t>惊喜：又惊又喜</a:t>
            </a:r>
            <a:endParaRPr lang="zh-CN" alt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 build="allAtOnce"/>
      <p:bldP spid="163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71550" y="1196975"/>
            <a:ext cx="8280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2</a:t>
            </a:r>
            <a:r>
              <a:rPr lang="zh-CN" altLang="en-US" sz="4000" b="1">
                <a:latin typeface="Calibri" pitchFamily="34" charset="0"/>
              </a:rPr>
              <a:t>、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他坐在老爸经常坐的椅子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上 ，拿起那本厚厚的故事书，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咧嘴一笑 ，说：“快躺下吧，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老爸！”那语气就像平时爸爸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常对他说的</a:t>
            </a:r>
            <a:r>
              <a:rPr lang="en-US" altLang="zh-CN" sz="4000" b="1">
                <a:latin typeface="楷体"/>
                <a:ea typeface="楷体"/>
                <a:cs typeface="楷体"/>
              </a:rPr>
              <a:t>: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“快躺下吧 ，儿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子！”“今天，我要给你讲我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最喜欢的故事。”雅克说。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187450" y="3068638"/>
            <a:ext cx="6264275" cy="647700"/>
            <a:chOff x="467544" y="3140968"/>
            <a:chExt cx="6264696" cy="648072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4284150" y="3140968"/>
              <a:ext cx="244809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67544" y="3789040"/>
              <a:ext cx="863658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187450" y="4941888"/>
            <a:ext cx="6553200" cy="647700"/>
            <a:chOff x="395536" y="4941168"/>
            <a:chExt cx="6552728" cy="648072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555968" y="4941168"/>
              <a:ext cx="4392296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95536" y="5589240"/>
              <a:ext cx="309699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31913" y="1484313"/>
            <a:ext cx="82804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3</a:t>
            </a:r>
            <a:r>
              <a:rPr lang="zh-CN" altLang="en-US" sz="4000" b="1">
                <a:latin typeface="Calibri" pitchFamily="34" charset="0"/>
              </a:rPr>
              <a:t>、  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雅克的爸爸当然非常惊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讶，但他还是在雅克的床上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躺下，乖乖地把手放在肚子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上，说</a:t>
            </a:r>
            <a:r>
              <a:rPr lang="en-US" altLang="zh-CN" sz="4000" b="1">
                <a:latin typeface="楷体"/>
                <a:ea typeface="楷体"/>
                <a:cs typeface="楷体"/>
              </a:rPr>
              <a:t>: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“呵呵</a:t>
            </a:r>
            <a:r>
              <a:rPr lang="en-US" altLang="zh-CN" sz="4000" b="1">
                <a:latin typeface="楷体"/>
                <a:ea typeface="楷体"/>
                <a:cs typeface="楷体"/>
              </a:rPr>
              <a:t>,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我真想听你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讲的故事呢！”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403350" y="2133600"/>
            <a:ext cx="6048375" cy="647700"/>
            <a:chOff x="251520" y="2132856"/>
            <a:chExt cx="6048672" cy="648072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76170" y="2132856"/>
              <a:ext cx="122402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1520" y="2780928"/>
              <a:ext cx="72076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1476375" y="2781300"/>
            <a:ext cx="6048375" cy="1223963"/>
            <a:chOff x="323528" y="2780928"/>
            <a:chExt cx="6048672" cy="122413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563775" y="2780928"/>
              <a:ext cx="280842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23528" y="3357272"/>
              <a:ext cx="597723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23528" y="4005064"/>
              <a:ext cx="64773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900113" y="5219700"/>
            <a:ext cx="3887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Calibri" pitchFamily="34" charset="0"/>
              </a:rPr>
              <a:t>惊讶：吃惊，惊奇</a:t>
            </a:r>
            <a:endParaRPr lang="zh-CN" altLang="en-US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16013" y="908050"/>
            <a:ext cx="8280400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4</a:t>
            </a:r>
            <a:r>
              <a:rPr lang="zh-CN" altLang="en-US" sz="4000" b="1">
                <a:latin typeface="Calibri" pitchFamily="34" charset="0"/>
              </a:rPr>
              <a:t>、  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雅克把房间里的大灯关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掉，只留下床头灯。 他借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着灯光读起来 。雅克当然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没有爸爸读的那么流利</a:t>
            </a:r>
            <a:r>
              <a:rPr lang="en-US" altLang="zh-CN" sz="4000" b="1">
                <a:latin typeface="楷体"/>
                <a:ea typeface="楷体"/>
                <a:cs typeface="楷体"/>
              </a:rPr>
              <a:t>,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但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他还是耐心地一个字一个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字地读着。 其实也不是很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难 ，因为他对这个故事太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zh-CN" altLang="en-US" sz="4000" b="1">
                <a:latin typeface="楷体"/>
                <a:ea typeface="楷体"/>
                <a:cs typeface="楷体"/>
              </a:rPr>
              <a:t> 熟悉了，已经背下来了。</a:t>
            </a:r>
            <a:endParaRPr lang="en-US" altLang="zh-CN" sz="4000" b="1">
              <a:latin typeface="楷体"/>
              <a:ea typeface="楷体"/>
              <a:cs typeface="楷体"/>
            </a:endParaRPr>
          </a:p>
        </p:txBody>
      </p:sp>
      <p:grpSp>
        <p:nvGrpSpPr>
          <p:cNvPr id="19465" name="Group 9"/>
          <p:cNvGrpSpPr>
            <a:grpSpLocks/>
          </p:cNvGrpSpPr>
          <p:nvPr/>
        </p:nvGrpSpPr>
        <p:grpSpPr bwMode="auto">
          <a:xfrm>
            <a:off x="1547813" y="2852738"/>
            <a:ext cx="5761037" cy="1800225"/>
            <a:chOff x="975" y="1797"/>
            <a:chExt cx="3629" cy="113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975" y="2523"/>
              <a:ext cx="3493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75" y="2931"/>
              <a:ext cx="136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接连接符 4"/>
            <p:cNvCxnSpPr/>
            <p:nvPr/>
          </p:nvCxnSpPr>
          <p:spPr>
            <a:xfrm>
              <a:off x="1020" y="2160"/>
              <a:ext cx="3493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6"/>
            <p:cNvCxnSpPr/>
            <p:nvPr/>
          </p:nvCxnSpPr>
          <p:spPr>
            <a:xfrm>
              <a:off x="3243" y="1797"/>
              <a:ext cx="136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851920" y="2132856"/>
            <a:ext cx="352839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35896" y="2060848"/>
            <a:ext cx="38164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481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接连接符 4"/>
          <p:cNvCxnSpPr/>
          <p:nvPr/>
        </p:nvCxnSpPr>
        <p:spPr>
          <a:xfrm>
            <a:off x="1763713" y="5661025"/>
            <a:ext cx="554513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690688" y="6308725"/>
            <a:ext cx="21605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4"/>
          <p:cNvCxnSpPr/>
          <p:nvPr/>
        </p:nvCxnSpPr>
        <p:spPr>
          <a:xfrm>
            <a:off x="1763713" y="5084763"/>
            <a:ext cx="554513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6"/>
          <p:cNvCxnSpPr/>
          <p:nvPr/>
        </p:nvCxnSpPr>
        <p:spPr>
          <a:xfrm>
            <a:off x="1835150" y="4437063"/>
            <a:ext cx="5473700" cy="714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6"/>
          <p:cNvCxnSpPr/>
          <p:nvPr/>
        </p:nvCxnSpPr>
        <p:spPr>
          <a:xfrm>
            <a:off x="6300788" y="3933825"/>
            <a:ext cx="10080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19250" y="765175"/>
            <a:ext cx="8281988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latin typeface="Calibri" pitchFamily="34" charset="0"/>
              </a:rPr>
              <a:t>5</a:t>
            </a:r>
            <a:r>
              <a:rPr lang="zh-CN" altLang="en-US" sz="4000" b="1" dirty="0">
                <a:latin typeface="Calibri" pitchFamily="34" charset="0"/>
              </a:rPr>
              <a:t>、  </a:t>
            </a:r>
            <a:r>
              <a:rPr lang="zh-CN" altLang="en-US" sz="4000" b="1" dirty="0">
                <a:latin typeface="楷体"/>
                <a:ea typeface="楷体"/>
                <a:cs typeface="楷体"/>
              </a:rPr>
              <a:t>雅克读的非常专心，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故事读完了。他抬头看看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老爸</a:t>
            </a:r>
            <a:r>
              <a:rPr lang="en-US" altLang="zh-CN" sz="4000" b="1" dirty="0">
                <a:latin typeface="楷体"/>
                <a:ea typeface="楷体"/>
                <a:cs typeface="楷体"/>
              </a:rPr>
              <a:t>——</a:t>
            </a:r>
            <a:r>
              <a:rPr lang="zh-CN" altLang="en-US" sz="4000" b="1" dirty="0">
                <a:latin typeface="楷体"/>
                <a:ea typeface="楷体"/>
                <a:cs typeface="楷体"/>
              </a:rPr>
              <a:t>他已经在床上睡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熟了。雅克平时也这样 ，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听着听着就睡着了。雅克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小心翼翼地站起来，帮爸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爸盖好被子，还在他脸颊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上轻轻地吻了一下：“晚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  <a:p>
            <a:r>
              <a:rPr lang="zh-CN" altLang="en-US" sz="4000" b="1" dirty="0">
                <a:latin typeface="楷体"/>
                <a:ea typeface="楷体"/>
                <a:cs typeface="楷体"/>
              </a:rPr>
              <a:t>安，老爸！”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10813" y="2595716"/>
            <a:ext cx="5530645" cy="634181"/>
            <a:chOff x="1710813" y="2595716"/>
            <a:chExt cx="5530645" cy="634181"/>
          </a:xfrm>
        </p:grpSpPr>
        <p:sp>
          <p:nvSpPr>
            <p:cNvPr id="11" name="任意多边形 10"/>
            <p:cNvSpPr/>
            <p:nvPr/>
          </p:nvSpPr>
          <p:spPr>
            <a:xfrm>
              <a:off x="3923071" y="2595716"/>
              <a:ext cx="3318387" cy="14749"/>
            </a:xfrm>
            <a:custGeom>
              <a:avLst/>
              <a:gdLst>
                <a:gd name="connsiteX0" fmla="*/ 0 w 3318387"/>
                <a:gd name="connsiteY0" fmla="*/ 14749 h 14749"/>
                <a:gd name="connsiteX1" fmla="*/ 3318387 w 3318387"/>
                <a:gd name="connsiteY1" fmla="*/ 0 h 14749"/>
                <a:gd name="connsiteX2" fmla="*/ 0 w 3318387"/>
                <a:gd name="connsiteY2" fmla="*/ 14749 h 1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8387" h="14749">
                  <a:moveTo>
                    <a:pt x="0" y="14749"/>
                  </a:moveTo>
                  <a:lnTo>
                    <a:pt x="3318387" y="0"/>
                  </a:lnTo>
                  <a:lnTo>
                    <a:pt x="0" y="14749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710813" y="3215148"/>
              <a:ext cx="843116" cy="14749"/>
            </a:xfrm>
            <a:custGeom>
              <a:avLst/>
              <a:gdLst>
                <a:gd name="connsiteX0" fmla="*/ 0 w 843116"/>
                <a:gd name="connsiteY0" fmla="*/ 0 h 14749"/>
                <a:gd name="connsiteX1" fmla="*/ 840658 w 843116"/>
                <a:gd name="connsiteY1" fmla="*/ 14749 h 14749"/>
                <a:gd name="connsiteX2" fmla="*/ 0 w 843116"/>
                <a:gd name="connsiteY2" fmla="*/ 0 h 1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3116" h="14749">
                  <a:moveTo>
                    <a:pt x="0" y="0"/>
                  </a:moveTo>
                  <a:lnTo>
                    <a:pt x="840658" y="14749"/>
                  </a:lnTo>
                  <a:cubicBezTo>
                    <a:pt x="843116" y="14749"/>
                    <a:pt x="0" y="0"/>
                    <a:pt x="0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ic.58pic.com/58pic/13/83/81/15m58PICgsZ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1520" y="2060575"/>
            <a:ext cx="84597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楷体"/>
                <a:ea typeface="楷体"/>
                <a:cs typeface="楷体"/>
              </a:rPr>
              <a:t>小心翼</a:t>
            </a:r>
            <a:r>
              <a:rPr lang="zh-CN" altLang="en-US" sz="4000" b="1" dirty="0" smtClean="0">
                <a:latin typeface="楷体"/>
                <a:ea typeface="楷体"/>
                <a:cs typeface="楷体"/>
              </a:rPr>
              <a:t>翼：形容谨慎小心，一点都不敢疏忽</a:t>
            </a:r>
            <a:endParaRPr lang="en-US" altLang="zh-CN" sz="4000" b="1" dirty="0">
              <a:latin typeface="楷体"/>
              <a:ea typeface="楷体"/>
              <a:cs typeface="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529</Words>
  <Application>Microsoft Office PowerPoint</Application>
  <PresentationFormat>全屏显示(4:3)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dell</cp:lastModifiedBy>
  <cp:revision>15</cp:revision>
  <dcterms:modified xsi:type="dcterms:W3CDTF">2016-11-11T00:45:30Z</dcterms:modified>
</cp:coreProperties>
</file>